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4" r:id="rId9"/>
    <p:sldId id="265" r:id="rId10"/>
    <p:sldId id="269" r:id="rId11"/>
    <p:sldId id="268" r:id="rId12"/>
    <p:sldId id="266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klausurgutachten.de/berl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chmoecker-unterricht-online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lin.de/sen/bildung/schule/rechtsvorschriften/av_pruefungen.pdf" TargetMode="External"/><Relationship Id="rId2" Type="http://schemas.openxmlformats.org/officeDocument/2006/relationships/hyperlink" Target="http://gesetze.berlin.de/jportal/?quelle=jlink&amp;query=GymOstV+BE&amp;psml=bsbeprod.psml&amp;max=true&amp;aiz=true#jlr-GymOstVBE2007V17P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F7B41-5D53-4273-8AC8-D6F84F9D2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Bahnschrift" panose="020B0502040204020203" pitchFamily="34" charset="0"/>
              </a:rPr>
              <a:t>ABITUR KUNST</a:t>
            </a:r>
            <a:endParaRPr lang="de-DE" b="1" dirty="0">
              <a:latin typeface="Bahnschrift" panose="020B0502040204020203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057B8C-B846-472F-A073-E6D1EAC44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FACHBERATUNG 01.10.2019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611798-3F19-4E3D-A783-497737049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3"/>
          <a:stretch/>
        </p:blipFill>
        <p:spPr>
          <a:xfrm>
            <a:off x="1234854" y="0"/>
            <a:ext cx="9979770" cy="36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1714-7716-4A9F-B762-A515C6D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TIPPS ZUR ERSTELLUNG/ HÄUFIGE FEHLERQUELLEN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C5740-C013-4EC2-8A35-45368F9E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19" y="3424773"/>
            <a:ext cx="9404723" cy="2976282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ahnschrift" panose="020B0502040204020203" pitchFamily="34" charset="0"/>
              </a:rPr>
              <a:t>Bewertungseinheit in % an die Teilaufgaben notieren oder als Tabelle 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Eigenes Material der Schüler*innen können mitgebracht und genutzt werden, wenn sie auch allen Prüfenden zur Verfügung gestellt werden!  (Chancengleichheit) 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Erwartungshorizonte </a:t>
            </a:r>
          </a:p>
          <a:p>
            <a:pPr mar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         Eine Aufzählung aller Fakten ist nicht notwendig (keine Liste). Eine Verkürzung </a:t>
            </a:r>
          </a:p>
          <a:p>
            <a:pPr mar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         unter Verwendung von „z.B.“ (beispielhafte Aufzählung) ist möglich. 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Begründung der Arbeitszeitverlängerung aufgrund von „Kopierkosten“  ist nicht zulässig. </a:t>
            </a:r>
            <a:endParaRPr lang="de-DE" sz="16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9A74C159-F52E-4A3A-8F50-398565D9C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9259"/>
              </p:ext>
            </p:extLst>
          </p:nvPr>
        </p:nvGraphicFramePr>
        <p:xfrm>
          <a:off x="866696" y="2084864"/>
          <a:ext cx="94197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845">
                  <a:extLst>
                    <a:ext uri="{9D8B030D-6E8A-4147-A177-3AD203B41FA5}">
                      <a16:colId xmlns:a16="http://schemas.microsoft.com/office/drawing/2014/main" val="1066198807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17857315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015878899"/>
                    </a:ext>
                  </a:extLst>
                </a:gridCol>
                <a:gridCol w="1086927">
                  <a:extLst>
                    <a:ext uri="{9D8B030D-6E8A-4147-A177-3AD203B41FA5}">
                      <a16:colId xmlns:a16="http://schemas.microsoft.com/office/drawing/2014/main" val="2780130379"/>
                    </a:ext>
                  </a:extLst>
                </a:gridCol>
                <a:gridCol w="985713">
                  <a:extLst>
                    <a:ext uri="{9D8B030D-6E8A-4147-A177-3AD203B41FA5}">
                      <a16:colId xmlns:a16="http://schemas.microsoft.com/office/drawing/2014/main" val="2073696639"/>
                    </a:ext>
                  </a:extLst>
                </a:gridCol>
                <a:gridCol w="868408">
                  <a:extLst>
                    <a:ext uri="{9D8B030D-6E8A-4147-A177-3AD203B41FA5}">
                      <a16:colId xmlns:a16="http://schemas.microsoft.com/office/drawing/2014/main" val="683514800"/>
                    </a:ext>
                  </a:extLst>
                </a:gridCol>
                <a:gridCol w="1430656">
                  <a:extLst>
                    <a:ext uri="{9D8B030D-6E8A-4147-A177-3AD203B41FA5}">
                      <a16:colId xmlns:a16="http://schemas.microsoft.com/office/drawing/2014/main" val="227975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hnschrift" panose="020B0502040204020203" pitchFamily="34" charset="0"/>
                        </a:rPr>
                        <a:t>Summe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9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Bahnschrift" panose="020B0502040204020203" pitchFamily="34" charset="0"/>
                        </a:rPr>
                        <a:t>Praktischer Anteil 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1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Bahnschrift" panose="020B0502040204020203" pitchFamily="34" charset="0"/>
                        </a:rPr>
                        <a:t>Theoretischer Anteil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Bahnschrift" panose="020B0502040204020203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626782"/>
                  </a:ext>
                </a:extLst>
              </a:tr>
            </a:tbl>
          </a:graphicData>
        </a:graphic>
      </p:graphicFrame>
      <p:pic>
        <p:nvPicPr>
          <p:cNvPr id="5" name="Grafik 4" descr="Marketing">
            <a:extLst>
              <a:ext uri="{FF2B5EF4-FFF2-40B4-BE49-F238E27FC236}">
                <a16:creationId xmlns:a16="http://schemas.microsoft.com/office/drawing/2014/main" id="{27D1403B-AD84-43DB-908F-97C88B275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7554" y="367940"/>
            <a:ext cx="842554" cy="8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1714-7716-4A9F-B762-A515C6D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GUTACHTEN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C5740-C013-4EC2-8A35-45368F9E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475539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ahnschrift" panose="020B0502040204020203" pitchFamily="34" charset="0"/>
              </a:rPr>
              <a:t>Eigenes individuelles Gutachten </a:t>
            </a:r>
          </a:p>
          <a:p>
            <a:pPr mar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         Achten Sie auf eindeutig wertende / kompetenzorientierte Formulierungen! </a:t>
            </a:r>
          </a:p>
          <a:p>
            <a:pPr mar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         Sie können dafür auch die Formulierungen der Online-Gutachten nutzen!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Online-Gutachten </a:t>
            </a:r>
          </a:p>
          <a:p>
            <a:pPr marL="0" indent="0">
              <a:buNone/>
            </a:pPr>
            <a:r>
              <a:rPr lang="de-DE" sz="1800" dirty="0">
                <a:latin typeface="Bahnschrift" panose="020B0502040204020203" pitchFamily="34" charset="0"/>
                <a:hlinkClick r:id="rId2"/>
              </a:rPr>
              <a:t>          https://www.klausurgutachten.de/berlin</a:t>
            </a:r>
            <a:r>
              <a:rPr lang="de-DE" sz="1800" dirty="0">
                <a:latin typeface="Bahnschrift" panose="020B0502040204020203" pitchFamily="34" charset="0"/>
              </a:rPr>
              <a:t> </a:t>
            </a:r>
            <a:endParaRPr lang="de-DE" sz="1400" dirty="0">
              <a:latin typeface="Bahnschrift" panose="020B0502040204020203" pitchFamily="34" charset="0"/>
            </a:endParaRPr>
          </a:p>
        </p:txBody>
      </p:sp>
      <p:pic>
        <p:nvPicPr>
          <p:cNvPr id="5" name="Grafik 4" descr="Checkliste">
            <a:extLst>
              <a:ext uri="{FF2B5EF4-FFF2-40B4-BE49-F238E27FC236}">
                <a16:creationId xmlns:a16="http://schemas.microsoft.com/office/drawing/2014/main" id="{F8F04A72-71AF-4C39-B6C9-C9B5DADD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9805" y="385354"/>
            <a:ext cx="703218" cy="7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1714-7716-4A9F-B762-A515C6D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Kollegialer Austausch in 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BA583-1362-444D-AA10-FA10391FD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562624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Bahnschrift" panose="020B0502040204020203" pitchFamily="34" charset="0"/>
              </a:rPr>
              <a:t>Bilden Sie Gruppen aus unterschiedlichen Schulen und tauschen Sie sich über Ihre Abiturerfahrungen und –aufgaben aus!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Sammeln Sie ungeklärte Fragen und mögliche Tipps auf den Moderationsblättern.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5" name="Grafik 4" descr="Kundenbewertung RNL">
            <a:extLst>
              <a:ext uri="{FF2B5EF4-FFF2-40B4-BE49-F238E27FC236}">
                <a16:creationId xmlns:a16="http://schemas.microsoft.com/office/drawing/2014/main" id="{8B8AF933-9602-46D3-9FEB-AAAE38EE4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15" y="452718"/>
            <a:ext cx="692330" cy="6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1714-7716-4A9F-B762-A515C6D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Zusammenfassung im Plenum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BA583-1362-444D-AA10-FA10391FD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562624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Bahnschrift" panose="020B0502040204020203" pitchFamily="34" charset="0"/>
              </a:rPr>
              <a:t>Bilden Sie Gruppen aus unterschiedlichen Schulen und tauschen Sie sich über Ihre Abiturerfahrungen und –aufgaben aus!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Sammeln Sie ungeklärte Fragen und mögliche Tipps auf den Moderationsblättern.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6884062C-BEE3-46E3-A784-F4F2F3B57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1097" y="452718"/>
            <a:ext cx="722939" cy="7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7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5EADC8F-8383-444C-9CAE-AFEED815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521796"/>
            <a:ext cx="8946541" cy="18144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4000" dirty="0">
                <a:latin typeface="Bahnschrift" panose="020B0502040204020203" pitchFamily="34" charset="0"/>
              </a:rPr>
              <a:t>Herzlichen Dank für Ihre Aufmerksamkeit &amp; viele gute Ideen</a:t>
            </a:r>
          </a:p>
          <a:p>
            <a:pPr marL="0" indent="0" algn="ctr">
              <a:buNone/>
            </a:pPr>
            <a:r>
              <a:rPr lang="de-DE" sz="4000" dirty="0">
                <a:latin typeface="Bahnschrift" panose="020B0502040204020203" pitchFamily="34" charset="0"/>
              </a:rPr>
              <a:t>für Ihre Abi-Aufgaben!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3DD798-DF66-41F9-9B32-DBAEFC7CBE8E}"/>
              </a:ext>
            </a:extLst>
          </p:cNvPr>
          <p:cNvSpPr txBox="1">
            <a:spLocks/>
          </p:cNvSpPr>
          <p:nvPr/>
        </p:nvSpPr>
        <p:spPr>
          <a:xfrm>
            <a:off x="1103312" y="2189527"/>
            <a:ext cx="8946541" cy="404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de-DE" sz="1600" dirty="0">
              <a:latin typeface="Bahnschrift" panose="020B0502040204020203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A51F4D3-8437-4719-85F5-07F2BF171D94}"/>
              </a:ext>
            </a:extLst>
          </p:cNvPr>
          <p:cNvSpPr txBox="1">
            <a:spLocks/>
          </p:cNvSpPr>
          <p:nvPr/>
        </p:nvSpPr>
        <p:spPr>
          <a:xfrm>
            <a:off x="2377440" y="4336203"/>
            <a:ext cx="6601097" cy="167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de-DE" sz="1800" dirty="0">
                <a:latin typeface="Bahnschrift" panose="020B0502040204020203" pitchFamily="34" charset="0"/>
              </a:rPr>
              <a:t>Daniel Schmöcker</a:t>
            </a:r>
          </a:p>
          <a:p>
            <a:pPr marL="0" indent="0" algn="ctr">
              <a:buNone/>
            </a:pPr>
            <a:endParaRPr lang="de-DE" sz="18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Bahnschrift" panose="020B0502040204020203" pitchFamily="34" charset="0"/>
                <a:hlinkClick r:id="rId2"/>
              </a:rPr>
              <a:t>www.schmoecker-unterricht-online.de</a:t>
            </a:r>
            <a:endParaRPr lang="de-DE" sz="18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endParaRPr lang="de-DE" sz="1600" dirty="0">
              <a:latin typeface="Bahnschrift" panose="020B0502040204020203" pitchFamily="34" charset="0"/>
            </a:endParaRPr>
          </a:p>
        </p:txBody>
      </p:sp>
      <p:pic>
        <p:nvPicPr>
          <p:cNvPr id="6" name="Grafik 5" descr="Künstler">
            <a:extLst>
              <a:ext uri="{FF2B5EF4-FFF2-40B4-BE49-F238E27FC236}">
                <a16:creationId xmlns:a16="http://schemas.microsoft.com/office/drawing/2014/main" id="{6667BA6A-8C8B-46DB-ABE3-91CF53D0A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7554" y="394063"/>
            <a:ext cx="781594" cy="7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78E4-73B8-4080-B5D1-CFC4428A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" panose="020B0502040204020203" pitchFamily="34" charset="0"/>
              </a:rPr>
              <a:t>ABITUR KUNST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30D17-3FFA-497B-97D2-1536E0DF7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>
                <a:latin typeface="Bahnschrift" panose="020B0502040204020203" pitchFamily="34" charset="0"/>
              </a:rPr>
              <a:t>Rechtliche Grundlagen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latin typeface="Bahnschrift" panose="020B0502040204020203" pitchFamily="34" charset="0"/>
              </a:rPr>
              <a:t>Ablauf des Abiturs 2019/20 &amp; Hinweise zum Abiturentwurf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latin typeface="Bahnschrift" panose="020B0502040204020203" pitchFamily="34" charset="0"/>
              </a:rPr>
              <a:t>Kolleg. Austausch in Gruppen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latin typeface="Bahnschrift" panose="020B0502040204020203" pitchFamily="34" charset="0"/>
              </a:rPr>
              <a:t>Zusammenfassung im Plenum</a:t>
            </a:r>
          </a:p>
          <a:p>
            <a:pPr marL="0" indent="0">
              <a:buNone/>
            </a:pPr>
            <a:endParaRPr lang="de-DE" sz="2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Bahnschrift" panose="020B0502040204020203" pitchFamily="34" charset="0"/>
              </a:rPr>
              <a:t>Ende ca. 18.00 Uhr  </a:t>
            </a:r>
          </a:p>
          <a:p>
            <a:endParaRPr lang="de-DE" dirty="0"/>
          </a:p>
        </p:txBody>
      </p:sp>
      <p:pic>
        <p:nvPicPr>
          <p:cNvPr id="5" name="Grafik 4" descr="Staffelei">
            <a:extLst>
              <a:ext uri="{FF2B5EF4-FFF2-40B4-BE49-F238E27FC236}">
                <a16:creationId xmlns:a16="http://schemas.microsoft.com/office/drawing/2014/main" id="{4CC82E5C-2331-4776-9C50-C2DF364D7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011" y="218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41649-1696-4265-99E0-E84613CB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hnschrift" panose="020B0502040204020203" pitchFamily="34" charset="0"/>
              </a:rPr>
              <a:t>RECHTLICHE GRUNDLAGEN</a:t>
            </a:r>
            <a:endParaRPr lang="de-DE" sz="4400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5BE398-A1A4-4E03-9ECB-82A907EF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688935"/>
            <a:ext cx="3561905" cy="5169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Bahnschrift" panose="020B0502040204020203" pitchFamily="34" charset="0"/>
              </a:rPr>
              <a:t>EPA Bildende Kunst </a:t>
            </a:r>
          </a:p>
          <a:p>
            <a:pPr mar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(KMK/  2005)</a:t>
            </a:r>
          </a:p>
          <a:p>
            <a:pPr marL="0" indent="0">
              <a:buNone/>
            </a:pPr>
            <a:endParaRPr lang="de-DE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sz="1600" dirty="0">
                <a:latin typeface="Bahnschrift" panose="020B0502040204020203" pitchFamily="34" charset="0"/>
              </a:rPr>
              <a:t>„Die Aufgabe ist bei klaren Zielvorgaben und Bindungen so offen zu formulieren, dass eine eigenständige Lösung möglich ist. </a:t>
            </a:r>
            <a:r>
              <a:rPr lang="de-DE" sz="1600" u="sng" dirty="0">
                <a:latin typeface="Bahnschrift" panose="020B0502040204020203" pitchFamily="34" charset="0"/>
              </a:rPr>
              <a:t>Das bloße Nachempfinden oder die Adaption eines Stils oder einer Stilrichtung ist dabei nicht angemessen.</a:t>
            </a:r>
            <a:r>
              <a:rPr lang="de-DE" sz="1600" dirty="0">
                <a:latin typeface="Bahnschrift" panose="020B0502040204020203" pitchFamily="34" charset="0"/>
              </a:rPr>
              <a:t>“ S.13</a:t>
            </a:r>
          </a:p>
          <a:p>
            <a:pPr marL="0" indent="0">
              <a:buNone/>
            </a:pPr>
            <a:endParaRPr lang="de-DE" sz="1800" dirty="0">
              <a:latin typeface="Bahnschrift" panose="020B0502040204020203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BCB1821-FB89-4101-AD37-E152DEBF5437}"/>
              </a:ext>
            </a:extLst>
          </p:cNvPr>
          <p:cNvSpPr txBox="1">
            <a:spLocks/>
          </p:cNvSpPr>
          <p:nvPr/>
        </p:nvSpPr>
        <p:spPr>
          <a:xfrm>
            <a:off x="4379405" y="1706687"/>
            <a:ext cx="3561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sz="3600" b="1" dirty="0">
                <a:latin typeface="Bahnschrift" panose="020B0502040204020203" pitchFamily="34" charset="0"/>
              </a:rPr>
              <a:t> </a:t>
            </a:r>
            <a:r>
              <a:rPr lang="de-DE" sz="2900" b="1" dirty="0">
                <a:latin typeface="Bahnschrift" panose="020B0502040204020203" pitchFamily="34" charset="0"/>
              </a:rPr>
              <a:t>VO Gymnasiale Oberstufe </a:t>
            </a:r>
          </a:p>
          <a:p>
            <a:pPr marL="0" indent="0">
              <a:buFont typeface="Wingdings 3" charset="2"/>
              <a:buNone/>
            </a:pPr>
            <a:r>
              <a:rPr lang="de-DE" sz="2600" dirty="0">
                <a:latin typeface="Bahnschrift" panose="020B0502040204020203" pitchFamily="34" charset="0"/>
              </a:rPr>
              <a:t>(08/2017)</a:t>
            </a:r>
          </a:p>
          <a:p>
            <a:pPr marL="0" indent="0">
              <a:buFont typeface="Wingdings 3" charset="2"/>
              <a:buNone/>
            </a:pPr>
            <a:endParaRPr lang="de-DE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sz="2300" b="1" dirty="0">
                <a:latin typeface="Bahnschrift" panose="020B0502040204020203" pitchFamily="34" charset="0"/>
              </a:rPr>
              <a:t>Prüfungsaufgaben für die schriftliche Prüfung § 39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300" dirty="0">
                <a:latin typeface="Bahnschrift" panose="020B0502040204020203" pitchFamily="34" charset="0"/>
              </a:rPr>
              <a:t>Auswahl durch Schulaufsichtsbehörde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300" dirty="0">
                <a:latin typeface="Bahnschrift" panose="020B0502040204020203" pitchFamily="34" charset="0"/>
              </a:rPr>
              <a:t>Anordnung zum Ersatz und der Abiturvorschläge Aufgabenvorschläge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300" dirty="0">
                <a:latin typeface="Bahnschrift" panose="020B0502040204020203" pitchFamily="34" charset="0"/>
              </a:rPr>
              <a:t>Prüfungsgegenstand sind Kurse des ersten bis vierten Kurshalbjahres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de-DE" sz="1200" dirty="0">
                <a:latin typeface="Bahnschrift" panose="020B0502040204020203" pitchFamily="34" charset="0"/>
                <a:hlinkClick r:id="rId2"/>
              </a:rPr>
              <a:t>http://gesetze.berlin.de/jportal/?quelle=jlink&amp;query=GymOstV+BE&amp;psml=bsbeprod.psml&amp;max=true&amp;aiz=true#jlr-GymOstVBE2007V17P40</a:t>
            </a:r>
            <a:endParaRPr lang="de-DE" sz="1200" dirty="0">
              <a:latin typeface="Bahnschrift" panose="020B0502040204020203" pitchFamily="34" charset="0"/>
            </a:endParaRPr>
          </a:p>
          <a:p>
            <a:pPr marL="0" indent="0">
              <a:buFont typeface="Wingdings 3" charset="2"/>
              <a:buNone/>
            </a:pPr>
            <a:endParaRPr lang="de-DE" sz="1200" dirty="0">
              <a:latin typeface="Bahnschrift" panose="020B0502040204020203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FC80DB9-2586-4895-93E4-A1184105D1F4}"/>
              </a:ext>
            </a:extLst>
          </p:cNvPr>
          <p:cNvSpPr txBox="1">
            <a:spLocks/>
          </p:cNvSpPr>
          <p:nvPr/>
        </p:nvSpPr>
        <p:spPr>
          <a:xfrm>
            <a:off x="8289856" y="1713525"/>
            <a:ext cx="364173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b="1" dirty="0">
                <a:latin typeface="Bahnschrift" panose="020B0502040204020203" pitchFamily="34" charset="0"/>
              </a:rPr>
              <a:t>AV Prüfungen </a:t>
            </a:r>
          </a:p>
          <a:p>
            <a:pPr marL="0" indent="0">
              <a:buFont typeface="Wingdings 3" charset="2"/>
              <a:buNone/>
            </a:pPr>
            <a:r>
              <a:rPr lang="de-DE" sz="1800" dirty="0">
                <a:latin typeface="Bahnschrift" panose="020B0502040204020203" pitchFamily="34" charset="0"/>
              </a:rPr>
              <a:t>(07/2017)</a:t>
            </a:r>
          </a:p>
          <a:p>
            <a:pPr marL="0" indent="0">
              <a:buFont typeface="Wingdings 3" charset="2"/>
              <a:buNone/>
            </a:pPr>
            <a:endParaRPr lang="en-US" sz="1800" dirty="0">
              <a:latin typeface="Bahnschrift" panose="020B0502040204020203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1700" b="1" dirty="0">
                <a:latin typeface="Bahnschrift" panose="020B0502040204020203" pitchFamily="34" charset="0"/>
              </a:rPr>
              <a:t>Anlage 1 o  </a:t>
            </a:r>
            <a:r>
              <a:rPr lang="en-US" sz="1700" b="1" dirty="0" err="1">
                <a:latin typeface="Bahnschrift" panose="020B0502040204020203" pitchFamily="34" charset="0"/>
              </a:rPr>
              <a:t>Bildende</a:t>
            </a:r>
            <a:r>
              <a:rPr lang="en-US" sz="1700" b="1" dirty="0">
                <a:latin typeface="Bahnschrift" panose="020B0502040204020203" pitchFamily="34" charset="0"/>
              </a:rPr>
              <a:t> Kunst (S.74)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Bahnschrift" panose="020B0502040204020203" pitchFamily="34" charset="0"/>
              </a:rPr>
              <a:t>Aufgabenarten</a:t>
            </a:r>
            <a:endParaRPr lang="en-US" sz="1700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Bahnschrift" panose="020B0502040204020203" pitchFamily="34" charset="0"/>
              </a:rPr>
              <a:t>Verfahren</a:t>
            </a:r>
            <a:r>
              <a:rPr lang="en-US" sz="1700" dirty="0">
                <a:latin typeface="Bahnschrif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Bahnschrift" panose="020B0502040204020203" pitchFamily="34" charset="0"/>
              </a:rPr>
              <a:t>Bewertung</a:t>
            </a:r>
            <a:r>
              <a:rPr lang="en-US" sz="1700" dirty="0">
                <a:latin typeface="Bahnschrif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Bahnschrift" panose="020B0502040204020203" pitchFamily="34" charset="0"/>
              </a:rPr>
              <a:t>einheitliche</a:t>
            </a:r>
            <a:r>
              <a:rPr lang="en-US" sz="1700" dirty="0">
                <a:latin typeface="Bahnschrift" panose="020B0502040204020203" pitchFamily="34" charset="0"/>
              </a:rPr>
              <a:t>  </a:t>
            </a:r>
            <a:r>
              <a:rPr lang="en-US" sz="1700" dirty="0" err="1">
                <a:latin typeface="Bahnschrift" panose="020B0502040204020203" pitchFamily="34" charset="0"/>
              </a:rPr>
              <a:t>Korrekturzeichen</a:t>
            </a:r>
            <a:endParaRPr lang="en-US" sz="1700" dirty="0">
              <a:latin typeface="Bahnschrift" panose="020B0502040204020203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1600" dirty="0">
              <a:latin typeface="Bahnschrift" panose="020B0502040204020203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1600" dirty="0" err="1">
                <a:latin typeface="Bahnschrift" panose="020B0502040204020203" pitchFamily="34" charset="0"/>
              </a:rPr>
              <a:t>Arbeitszeit</a:t>
            </a:r>
            <a:r>
              <a:rPr lang="en-US" sz="1600" dirty="0">
                <a:latin typeface="Bahnschrift" panose="020B0502040204020203" pitchFamily="34" charset="0"/>
              </a:rPr>
              <a:t> LK: 270 min (+60min)/ A5b</a:t>
            </a:r>
          </a:p>
          <a:p>
            <a:pPr marL="0" indent="0">
              <a:buFont typeface="Wingdings 3" charset="2"/>
              <a:buNone/>
            </a:pPr>
            <a:endParaRPr lang="en-US" dirty="0">
              <a:latin typeface="Bahnschrift" panose="020B0502040204020203" pitchFamily="34" charset="0"/>
              <a:hlinkClick r:id="rId3"/>
            </a:endParaRPr>
          </a:p>
          <a:p>
            <a:pPr marL="0" indent="0">
              <a:buFont typeface="Wingdings 3" charset="2"/>
              <a:buNone/>
            </a:pPr>
            <a:r>
              <a:rPr lang="en-US" sz="800" dirty="0">
                <a:latin typeface="Bahnschrift" panose="020B0502040204020203" pitchFamily="34" charset="0"/>
                <a:hlinkClick r:id="rId3"/>
              </a:rPr>
              <a:t>https://www.berlin.de/sen/bildung/schule/rechtsvorschriften/av_pruefungen.pdf</a:t>
            </a:r>
            <a:endParaRPr lang="en-US" sz="800" dirty="0">
              <a:latin typeface="Bahnschrift" panose="020B0502040204020203" pitchFamily="34" charset="0"/>
            </a:endParaRPr>
          </a:p>
          <a:p>
            <a:pPr marL="0" indent="0">
              <a:buFont typeface="Wingdings 3" charset="2"/>
              <a:buNone/>
            </a:pPr>
            <a:endParaRPr lang="de-DE" sz="1200" dirty="0">
              <a:latin typeface="Bahnschrift" panose="020B0502040204020203" pitchFamily="34" charset="0"/>
            </a:endParaRPr>
          </a:p>
        </p:txBody>
      </p:sp>
      <p:pic>
        <p:nvPicPr>
          <p:cNvPr id="6" name="Grafik 5" descr="Waage der Justitia">
            <a:extLst>
              <a:ext uri="{FF2B5EF4-FFF2-40B4-BE49-F238E27FC236}">
                <a16:creationId xmlns:a16="http://schemas.microsoft.com/office/drawing/2014/main" id="{DBD532E5-F189-4F46-8971-F6827A369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9806" y="386629"/>
            <a:ext cx="709748" cy="7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33BAE-ADF7-4DEA-8A59-44762F01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VORGABEN/ HINWEISE  ZUM ABITURENTWURF (Dokumente)</a:t>
            </a:r>
            <a:br>
              <a:rPr lang="de-DE" sz="4400" dirty="0">
                <a:latin typeface="Bahnschrift" panose="020B0502040204020203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799A4-1A3E-4846-AC69-88739793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ahnschrift" panose="020B0502040204020203" pitchFamily="34" charset="0"/>
              </a:rPr>
              <a:t>Hilfreiche Texte: 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EPA Bildende Kunst (2005)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AV Prüfungen / Anlage 1o (Bildende Kunst)/ 2016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Fachbrief 6 (Nov. 2007)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Fachbrief 12 (Okt. 2016)</a:t>
            </a:r>
          </a:p>
          <a:p>
            <a:r>
              <a:rPr lang="de-DE" sz="2400" dirty="0">
                <a:latin typeface="Bahnschrift" panose="020B0502040204020203" pitchFamily="34" charset="0"/>
              </a:rPr>
              <a:t>Infobrief Sprachwertung, Online-Gutachten (Dez. 2009)</a:t>
            </a:r>
          </a:p>
        </p:txBody>
      </p:sp>
      <p:pic>
        <p:nvPicPr>
          <p:cNvPr id="5" name="Grafik 4" descr="Waage der Justitia">
            <a:extLst>
              <a:ext uri="{FF2B5EF4-FFF2-40B4-BE49-F238E27FC236}">
                <a16:creationId xmlns:a16="http://schemas.microsoft.com/office/drawing/2014/main" id="{ACAB8DA6-855F-401D-A6D6-89DE02418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806" y="386629"/>
            <a:ext cx="709748" cy="7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6A91C-64DA-4A48-9539-4B29CEE0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" panose="020B0502040204020203" pitchFamily="34" charset="0"/>
              </a:rPr>
              <a:t>ABLAUF DES ABITURS 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E8178C3-8117-4EC4-B816-A1B213B06166}"/>
              </a:ext>
            </a:extLst>
          </p:cNvPr>
          <p:cNvSpPr/>
          <p:nvPr/>
        </p:nvSpPr>
        <p:spPr>
          <a:xfrm>
            <a:off x="2255475" y="5215164"/>
            <a:ext cx="6107290" cy="45027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Abgabe beim Fachleiter/ FV – formale Prüfung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5B6FAA3-68F2-4CBA-AF3E-5A84BF35160E}"/>
              </a:ext>
            </a:extLst>
          </p:cNvPr>
          <p:cNvSpPr/>
          <p:nvPr/>
        </p:nvSpPr>
        <p:spPr>
          <a:xfrm rot="16200000">
            <a:off x="-1146069" y="3569933"/>
            <a:ext cx="5368774" cy="86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2D93890-50F0-4C7B-AB8A-84CF82B031E9}"/>
              </a:ext>
            </a:extLst>
          </p:cNvPr>
          <p:cNvSpPr/>
          <p:nvPr/>
        </p:nvSpPr>
        <p:spPr>
          <a:xfrm>
            <a:off x="2255475" y="5819656"/>
            <a:ext cx="8179294" cy="719091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Entwurf von 2 </a:t>
            </a:r>
            <a:r>
              <a:rPr lang="de-DE" u="sng" dirty="0">
                <a:latin typeface="Bahnschrift" panose="020B0502040204020203" pitchFamily="34" charset="0"/>
              </a:rPr>
              <a:t>unterschiedlichen</a:t>
            </a:r>
            <a:r>
              <a:rPr lang="de-DE" dirty="0"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de-DE" dirty="0">
                <a:latin typeface="Bahnschrift" panose="020B0502040204020203" pitchFamily="34" charset="0"/>
              </a:rPr>
              <a:t>Abiturklausuren durch LK des 4.Sem. / beauftragte LK des Schulleiters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1DA032E-CBCB-4F7D-AFCD-E0F1C2038B49}"/>
              </a:ext>
            </a:extLst>
          </p:cNvPr>
          <p:cNvSpPr/>
          <p:nvPr/>
        </p:nvSpPr>
        <p:spPr>
          <a:xfrm>
            <a:off x="2300027" y="4252881"/>
            <a:ext cx="8563715" cy="51291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Abgabe beim Oberstufenkoordinator*innen. in doppelter/ dreifacher Ausführung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54A5248-D57D-4DF9-A6B9-AA72703165C5}"/>
              </a:ext>
            </a:extLst>
          </p:cNvPr>
          <p:cNvSpPr/>
          <p:nvPr/>
        </p:nvSpPr>
        <p:spPr>
          <a:xfrm>
            <a:off x="2340424" y="1611151"/>
            <a:ext cx="3944846" cy="52380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schriftl. Abitur dezentraler Fächer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58A748-D4BA-4460-A18F-18967E093280}"/>
              </a:ext>
            </a:extLst>
          </p:cNvPr>
          <p:cNvSpPr txBox="1"/>
          <p:nvPr/>
        </p:nvSpPr>
        <p:spPr>
          <a:xfrm>
            <a:off x="693107" y="5060254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Dez. 2019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43BED3-B142-4570-B1E9-F15CF66155FC}"/>
              </a:ext>
            </a:extLst>
          </p:cNvPr>
          <p:cNvSpPr txBox="1"/>
          <p:nvPr/>
        </p:nvSpPr>
        <p:spPr>
          <a:xfrm>
            <a:off x="354265" y="4624925"/>
            <a:ext cx="157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08. Jan. 2020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3BFE12-ADCE-4718-B75A-E3938784E55F}"/>
              </a:ext>
            </a:extLst>
          </p:cNvPr>
          <p:cNvSpPr txBox="1"/>
          <p:nvPr/>
        </p:nvSpPr>
        <p:spPr>
          <a:xfrm>
            <a:off x="651630" y="1809007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April 2020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3C113D1A-B16B-474E-981B-95D47ED90F95}"/>
              </a:ext>
            </a:extLst>
          </p:cNvPr>
          <p:cNvSpPr/>
          <p:nvPr/>
        </p:nvSpPr>
        <p:spPr>
          <a:xfrm>
            <a:off x="2300028" y="3648389"/>
            <a:ext cx="8563714" cy="51291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formale Prüfung durch Schulleitung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5EF301B8-662F-4107-9176-315B46CCDC21}"/>
              </a:ext>
            </a:extLst>
          </p:cNvPr>
          <p:cNvSpPr/>
          <p:nvPr/>
        </p:nvSpPr>
        <p:spPr>
          <a:xfrm>
            <a:off x="2300028" y="3006412"/>
            <a:ext cx="7678474" cy="51291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formale/ inhaltliche Prüfung durch Schulaufsicht - Fachberater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DEBD4FDA-4729-4A2C-9407-7AAA50CF9989}"/>
              </a:ext>
            </a:extLst>
          </p:cNvPr>
          <p:cNvSpPr/>
          <p:nvPr/>
        </p:nvSpPr>
        <p:spPr>
          <a:xfrm>
            <a:off x="2320887" y="2394067"/>
            <a:ext cx="7678474" cy="51291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Auswahl der Abitur-Klausur/ Genehmigung der Verlängerung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C33010-E718-4557-B983-E3A8B349AB9C}"/>
              </a:ext>
            </a:extLst>
          </p:cNvPr>
          <p:cNvSpPr txBox="1"/>
          <p:nvPr/>
        </p:nvSpPr>
        <p:spPr>
          <a:xfrm>
            <a:off x="354265" y="2325701"/>
            <a:ext cx="1482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18. März 2020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F91B81-FF3C-4AF1-9C6B-62A1A745DD05}"/>
              </a:ext>
            </a:extLst>
          </p:cNvPr>
          <p:cNvSpPr txBox="1"/>
          <p:nvPr/>
        </p:nvSpPr>
        <p:spPr>
          <a:xfrm>
            <a:off x="387619" y="3429000"/>
            <a:ext cx="156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13. Jan. 2020</a:t>
            </a:r>
          </a:p>
        </p:txBody>
      </p:sp>
      <p:pic>
        <p:nvPicPr>
          <p:cNvPr id="20" name="Grafik 19" descr="Waage der Justitia">
            <a:extLst>
              <a:ext uri="{FF2B5EF4-FFF2-40B4-BE49-F238E27FC236}">
                <a16:creationId xmlns:a16="http://schemas.microsoft.com/office/drawing/2014/main" id="{43557698-B708-4A82-9C98-56CE4EB67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806" y="386629"/>
            <a:ext cx="709748" cy="7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1714-7716-4A9F-B762-A515C6D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AUFGABENTYPEN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C5740-C013-4EC2-8A35-45368F9E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Bahnschrift" panose="020B0502040204020203" pitchFamily="34" charset="0"/>
              </a:rPr>
              <a:t>Aufgabe mit praktischem Schwerpunkt und theoretischem Anteil</a:t>
            </a:r>
          </a:p>
          <a:p>
            <a:r>
              <a:rPr lang="de-DE" dirty="0">
                <a:latin typeface="Bahnschrift" panose="020B0502040204020203" pitchFamily="34" charset="0"/>
              </a:rPr>
              <a:t>Aufgabe mit theoretischem Schwerpunkt und praktischem Anteil</a:t>
            </a:r>
          </a:p>
          <a:p>
            <a:r>
              <a:rPr lang="de-DE" dirty="0">
                <a:latin typeface="Bahnschrift" panose="020B0502040204020203" pitchFamily="34" charset="0"/>
              </a:rPr>
              <a:t>Theoretisch-schriftliche Aufgaben</a:t>
            </a:r>
          </a:p>
          <a:p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>
                <a:latin typeface="Bahnschrift" panose="020B0502040204020203" pitchFamily="34" charset="0"/>
              </a:rPr>
              <a:t>Gewichtung der Semester  3:1 (Idealfall 75% / 25%)</a:t>
            </a: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ahnschrift" panose="020B0502040204020203" pitchFamily="34" charset="0"/>
              </a:rPr>
              <a:t>Gewichtung der Anforderungsbereich </a:t>
            </a:r>
          </a:p>
          <a:p>
            <a:r>
              <a:rPr lang="de-DE" dirty="0">
                <a:latin typeface="Bahnschrift" panose="020B0502040204020203" pitchFamily="34" charset="0"/>
              </a:rPr>
              <a:t>Alle drei Anforderungsbereiche (AF I-III) müssen vorkommen</a:t>
            </a:r>
          </a:p>
          <a:p>
            <a:r>
              <a:rPr lang="de-DE" dirty="0">
                <a:latin typeface="Bahnschrift" panose="020B0502040204020203" pitchFamily="34" charset="0"/>
              </a:rPr>
              <a:t>Schwerpunkt muss im AF II  sein! </a:t>
            </a:r>
          </a:p>
          <a:p>
            <a:r>
              <a:rPr lang="de-DE" dirty="0">
                <a:latin typeface="Bahnschrift" panose="020B0502040204020203" pitchFamily="34" charset="0"/>
              </a:rPr>
              <a:t>AF I und AFII keine Nachordnung  .  30 : 50 : 20 – jetzt auch 20 : 50 : 30  möglich</a:t>
            </a:r>
          </a:p>
        </p:txBody>
      </p:sp>
      <p:pic>
        <p:nvPicPr>
          <p:cNvPr id="4" name="Grafik 3" descr="Waage der Justitia">
            <a:extLst>
              <a:ext uri="{FF2B5EF4-FFF2-40B4-BE49-F238E27FC236}">
                <a16:creationId xmlns:a16="http://schemas.microsoft.com/office/drawing/2014/main" id="{9DCC4BB9-F212-4112-8C52-1749CB8B8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806" y="386629"/>
            <a:ext cx="709748" cy="7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0848B2-A3CC-416A-9468-363D6242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41" y="259951"/>
            <a:ext cx="4357689" cy="6162265"/>
          </a:xfrm>
          <a:prstGeom prst="rect">
            <a:avLst/>
          </a:prstGeom>
        </p:spPr>
      </p:pic>
      <p:sp>
        <p:nvSpPr>
          <p:cNvPr id="6" name="Legende: Linie 5">
            <a:extLst>
              <a:ext uri="{FF2B5EF4-FFF2-40B4-BE49-F238E27FC236}">
                <a16:creationId xmlns:a16="http://schemas.microsoft.com/office/drawing/2014/main" id="{88B15E5D-AA8B-487C-8C9F-6F4FBDF936EA}"/>
              </a:ext>
            </a:extLst>
          </p:cNvPr>
          <p:cNvSpPr/>
          <p:nvPr/>
        </p:nvSpPr>
        <p:spPr>
          <a:xfrm>
            <a:off x="8102600" y="1278467"/>
            <a:ext cx="3776133" cy="1397000"/>
          </a:xfrm>
          <a:prstGeom prst="borderCallout1">
            <a:avLst>
              <a:gd name="adj1" fmla="val 50265"/>
              <a:gd name="adj2" fmla="val -3773"/>
              <a:gd name="adj3" fmla="val 24470"/>
              <a:gd name="adj4" fmla="val -2447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Name/ Dienstbezeichnung</a:t>
            </a:r>
          </a:p>
          <a:p>
            <a:pPr algn="ctr"/>
            <a:r>
              <a:rPr lang="de-DE" dirty="0" err="1">
                <a:latin typeface="Bahnschrift" panose="020B0502040204020203" pitchFamily="34" charset="0"/>
              </a:rPr>
              <a:t>StR</a:t>
            </a:r>
            <a:r>
              <a:rPr lang="de-DE" dirty="0">
                <a:latin typeface="Bahnschrift" panose="020B0502040204020203" pitchFamily="34" charset="0"/>
              </a:rPr>
              <a:t>*in; LAA</a:t>
            </a:r>
          </a:p>
          <a:p>
            <a:pPr algn="ctr"/>
            <a:r>
              <a:rPr lang="de-DE" dirty="0">
                <a:latin typeface="Bahnschrift" panose="020B0502040204020203" pitchFamily="34" charset="0"/>
              </a:rPr>
              <a:t>Name der Kolleg*in – Kooperation mit Parallelkursen möglich!</a:t>
            </a:r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9FC11128-BC5C-4E4E-B512-647B4BD1700F}"/>
              </a:ext>
            </a:extLst>
          </p:cNvPr>
          <p:cNvSpPr/>
          <p:nvPr/>
        </p:nvSpPr>
        <p:spPr>
          <a:xfrm>
            <a:off x="231233" y="1026434"/>
            <a:ext cx="3039533" cy="1117600"/>
          </a:xfrm>
          <a:prstGeom prst="borderCallout1">
            <a:avLst>
              <a:gd name="adj1" fmla="val 49053"/>
              <a:gd name="adj2" fmla="val 102634"/>
              <a:gd name="adj3" fmla="val 204772"/>
              <a:gd name="adj4" fmla="val 12482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ausschließlich der Duden;</a:t>
            </a:r>
          </a:p>
          <a:p>
            <a:pPr algn="ctr"/>
            <a:r>
              <a:rPr lang="de-DE" dirty="0">
                <a:latin typeface="Bahnschrift" panose="020B0502040204020203" pitchFamily="34" charset="0"/>
              </a:rPr>
              <a:t>alle anderen Hilfsmittel auf der Rückseite vermerken</a:t>
            </a: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C944BB28-47FA-457C-AAFE-E03851CD3A9C}"/>
              </a:ext>
            </a:extLst>
          </p:cNvPr>
          <p:cNvSpPr/>
          <p:nvPr/>
        </p:nvSpPr>
        <p:spPr>
          <a:xfrm>
            <a:off x="231233" y="2337367"/>
            <a:ext cx="3039533" cy="736600"/>
          </a:xfrm>
          <a:prstGeom prst="borderCallout1">
            <a:avLst>
              <a:gd name="adj1" fmla="val 49053"/>
              <a:gd name="adj2" fmla="val 102634"/>
              <a:gd name="adj3" fmla="val 242026"/>
              <a:gd name="adj4" fmla="val 125383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Verlängerung max. 60 min</a:t>
            </a:r>
          </a:p>
          <a:p>
            <a:pPr algn="ctr"/>
            <a:r>
              <a:rPr lang="de-DE" dirty="0">
                <a:latin typeface="Bahnschrift" panose="020B0502040204020203" pitchFamily="34" charset="0"/>
              </a:rPr>
              <a:t>ankreuzen &amp; begründen</a:t>
            </a:r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D8BEA651-8B59-45A4-A796-2DCDF08BB18F}"/>
              </a:ext>
            </a:extLst>
          </p:cNvPr>
          <p:cNvSpPr/>
          <p:nvPr/>
        </p:nvSpPr>
        <p:spPr>
          <a:xfrm>
            <a:off x="231235" y="3248100"/>
            <a:ext cx="3039533" cy="1117600"/>
          </a:xfrm>
          <a:prstGeom prst="borderCallout1">
            <a:avLst>
              <a:gd name="adj1" fmla="val 49053"/>
              <a:gd name="adj2" fmla="val 102634"/>
              <a:gd name="adj3" fmla="val 107046"/>
              <a:gd name="adj4" fmla="val 12510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vorzeitige Öffnung möglich, nach Begründung/ AV Prüfungen</a:t>
            </a:r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8530F7EB-755B-4458-8344-C63A27EB992A}"/>
              </a:ext>
            </a:extLst>
          </p:cNvPr>
          <p:cNvSpPr/>
          <p:nvPr/>
        </p:nvSpPr>
        <p:spPr>
          <a:xfrm>
            <a:off x="231233" y="4817532"/>
            <a:ext cx="3039533" cy="480633"/>
          </a:xfrm>
          <a:prstGeom prst="borderCallout1">
            <a:avLst>
              <a:gd name="adj1" fmla="val 49053"/>
              <a:gd name="adj2" fmla="val 102634"/>
              <a:gd name="adj3" fmla="val 14622"/>
              <a:gd name="adj4" fmla="val 1242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Hilfsmittel (Pinsel, Farben…)</a:t>
            </a: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828C5B4D-F4B3-4BCE-83B6-A681E4BCDBB4}"/>
              </a:ext>
            </a:extLst>
          </p:cNvPr>
          <p:cNvSpPr/>
          <p:nvPr/>
        </p:nvSpPr>
        <p:spPr>
          <a:xfrm>
            <a:off x="8102599" y="2968700"/>
            <a:ext cx="3776133" cy="1072077"/>
          </a:xfrm>
          <a:prstGeom prst="borderCallout1">
            <a:avLst>
              <a:gd name="adj1" fmla="val 50265"/>
              <a:gd name="adj2" fmla="val -3773"/>
              <a:gd name="adj3" fmla="val -12500"/>
              <a:gd name="adj4" fmla="val -14612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Kursnummern nach Rahmenplan</a:t>
            </a:r>
          </a:p>
          <a:p>
            <a:pPr algn="ctr"/>
            <a:r>
              <a:rPr lang="de-DE" dirty="0">
                <a:latin typeface="Bahnschrift" panose="020B0502040204020203" pitchFamily="34" charset="0"/>
              </a:rPr>
              <a:t>Keine schulinternen Nummern!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B18223-B0FD-4625-B4DB-268B4CC7DA28}"/>
              </a:ext>
            </a:extLst>
          </p:cNvPr>
          <p:cNvSpPr txBox="1"/>
          <p:nvPr/>
        </p:nvSpPr>
        <p:spPr>
          <a:xfrm>
            <a:off x="8102599" y="5811092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" panose="020B0502040204020203" pitchFamily="34" charset="0"/>
              </a:rPr>
              <a:t>Onlinemaske/ Formular</a:t>
            </a:r>
          </a:p>
        </p:txBody>
      </p:sp>
      <p:pic>
        <p:nvPicPr>
          <p:cNvPr id="12" name="Grafik 11" descr="Waage der Justitia">
            <a:extLst>
              <a:ext uri="{FF2B5EF4-FFF2-40B4-BE49-F238E27FC236}">
                <a16:creationId xmlns:a16="http://schemas.microsoft.com/office/drawing/2014/main" id="{5BD97C6B-7223-48C4-AEED-8C1E3BD2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9806" y="386629"/>
            <a:ext cx="709748" cy="7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0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0848B2-A3CC-416A-9468-363D6242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66" y="441001"/>
            <a:ext cx="4357689" cy="6162264"/>
          </a:xfrm>
          <a:prstGeom prst="rect">
            <a:avLst/>
          </a:prstGeom>
        </p:spPr>
      </p:pic>
      <p:sp>
        <p:nvSpPr>
          <p:cNvPr id="9" name="Legende: Linie 8">
            <a:extLst>
              <a:ext uri="{FF2B5EF4-FFF2-40B4-BE49-F238E27FC236}">
                <a16:creationId xmlns:a16="http://schemas.microsoft.com/office/drawing/2014/main" id="{D8BEA651-8B59-45A4-A796-2DCDF08BB18F}"/>
              </a:ext>
            </a:extLst>
          </p:cNvPr>
          <p:cNvSpPr/>
          <p:nvPr/>
        </p:nvSpPr>
        <p:spPr>
          <a:xfrm>
            <a:off x="146568" y="2777066"/>
            <a:ext cx="3039533" cy="681465"/>
          </a:xfrm>
          <a:prstGeom prst="borderCallout1">
            <a:avLst>
              <a:gd name="adj1" fmla="val 49053"/>
              <a:gd name="adj2" fmla="val 102634"/>
              <a:gd name="adj3" fmla="val 90894"/>
              <a:gd name="adj4" fmla="val 11981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stichhaltige Begründung der Arbeitszeit</a:t>
            </a:r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8530F7EB-755B-4458-8344-C63A27EB992A}"/>
              </a:ext>
            </a:extLst>
          </p:cNvPr>
          <p:cNvSpPr/>
          <p:nvPr/>
        </p:nvSpPr>
        <p:spPr>
          <a:xfrm>
            <a:off x="146567" y="3869265"/>
            <a:ext cx="3039533" cy="1845735"/>
          </a:xfrm>
          <a:prstGeom prst="borderCallout1">
            <a:avLst>
              <a:gd name="adj1" fmla="val 49053"/>
              <a:gd name="adj2" fmla="val 102634"/>
              <a:gd name="adj3" fmla="val 36170"/>
              <a:gd name="adj4" fmla="val 119813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Führen Sie alle Hilfsmittel auf!  Nur aufgeführte Hilfsmittel dürfen </a:t>
            </a:r>
            <a:r>
              <a:rPr lang="de-DE">
                <a:latin typeface="Bahnschrift" panose="020B0502040204020203" pitchFamily="34" charset="0"/>
              </a:rPr>
              <a:t>benutzt werden!</a:t>
            </a:r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A93A4B-6C69-4AEC-AFF1-5AC93C100A90}"/>
              </a:ext>
            </a:extLst>
          </p:cNvPr>
          <p:cNvSpPr txBox="1"/>
          <p:nvPr/>
        </p:nvSpPr>
        <p:spPr>
          <a:xfrm>
            <a:off x="7977052" y="4514671"/>
            <a:ext cx="359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" panose="020B0502040204020203" pitchFamily="34" charset="0"/>
              </a:rPr>
              <a:t>Bitte geben Sie einen direkten und funktionierenden Kontakt an!</a:t>
            </a:r>
          </a:p>
          <a:p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>
                <a:latin typeface="Bahnschrift" panose="020B0502040204020203" pitchFamily="34" charset="0"/>
              </a:rPr>
              <a:t>Mail und/ oder Telefonnummer</a:t>
            </a:r>
          </a:p>
        </p:txBody>
      </p:sp>
      <p:pic>
        <p:nvPicPr>
          <p:cNvPr id="6" name="Grafik 5" descr="Waage der Justitia">
            <a:extLst>
              <a:ext uri="{FF2B5EF4-FFF2-40B4-BE49-F238E27FC236}">
                <a16:creationId xmlns:a16="http://schemas.microsoft.com/office/drawing/2014/main" id="{C504D205-67B4-4454-9FE1-6CA351CA8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9806" y="386629"/>
            <a:ext cx="709748" cy="7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8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1714-7716-4A9F-B762-A515C6D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Bahnschrift" panose="020B0502040204020203" pitchFamily="34" charset="0"/>
              </a:rPr>
              <a:t>TIPPS ZUR ERSTELLUNG/ HÄUFIGE FEHLERQUELLEN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C5740-C013-4EC2-8A35-45368F9E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4180102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ahnschrift" panose="020B0502040204020203" pitchFamily="34" charset="0"/>
              </a:rPr>
              <a:t>min. Bewertungsblock 5%  (BE sind nicht teilbar!) </a:t>
            </a:r>
          </a:p>
          <a:p>
            <a:pPr lvl="0"/>
            <a:r>
              <a:rPr lang="de-DE" sz="1800" dirty="0">
                <a:latin typeface="Bahnschrift" panose="020B0502040204020203" pitchFamily="34" charset="0"/>
              </a:rPr>
              <a:t>Sprachliche Bewertung  15% - des theoretischen (schriftl.) Anteils!!!  </a:t>
            </a:r>
          </a:p>
          <a:p>
            <a:pPr marL="0" lv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         z.B. theoretischen (schriftl.) Anteil 25% - wären 15% dann  3,75% - Rundung ist  </a:t>
            </a:r>
          </a:p>
          <a:p>
            <a:pPr marL="0" lvl="0" indent="0">
              <a:buNone/>
            </a:pPr>
            <a:r>
              <a:rPr lang="de-DE" sz="1800" dirty="0">
                <a:latin typeface="Bahnschrift" panose="020B0502040204020203" pitchFamily="34" charset="0"/>
              </a:rPr>
              <a:t>                    möglich 3% oder 4 %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Nachrechnen der eingesetzten %-Werte und ihrer Summen: Fehlerquote! </a:t>
            </a:r>
          </a:p>
          <a:p>
            <a:r>
              <a:rPr lang="de-DE" sz="1800" u="sng" dirty="0">
                <a:latin typeface="Bahnschrift" panose="020B0502040204020203" pitchFamily="34" charset="0"/>
              </a:rPr>
              <a:t>deutlicher</a:t>
            </a:r>
            <a:r>
              <a:rPr lang="de-DE" sz="1800" dirty="0">
                <a:latin typeface="Bahnschrift" panose="020B0502040204020203" pitchFamily="34" charset="0"/>
              </a:rPr>
              <a:t> Unterschied zwischen den beiden Aufgabenvorschlägen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Arbeitszeitverlängerungen und vorzeitige Öffnungen stets aufgabenbezogen und </a:t>
            </a:r>
            <a:r>
              <a:rPr lang="de-DE" sz="1800" u="sng" dirty="0">
                <a:latin typeface="Bahnschrift" panose="020B0502040204020203" pitchFamily="34" charset="0"/>
              </a:rPr>
              <a:t>nicht pauschal begründen</a:t>
            </a:r>
            <a:r>
              <a:rPr lang="de-DE" sz="1800" dirty="0">
                <a:latin typeface="Bahnschrift" panose="020B0502040204020203" pitchFamily="34" charset="0"/>
              </a:rPr>
              <a:t>; beide Begründungen getrennt, notfalls auf einem Beiblatt</a:t>
            </a:r>
          </a:p>
          <a:p>
            <a:r>
              <a:rPr lang="de-DE" sz="1800" dirty="0">
                <a:latin typeface="Bahnschrift" panose="020B0502040204020203" pitchFamily="34" charset="0"/>
              </a:rPr>
              <a:t>DIN A4 oder DIN A4-Blatt / DIN A4-Format - </a:t>
            </a:r>
            <a:r>
              <a:rPr lang="de-DE" sz="1800" u="sng" dirty="0">
                <a:latin typeface="Bahnschrift" panose="020B0502040204020203" pitchFamily="34" charset="0"/>
              </a:rPr>
              <a:t>nicht</a:t>
            </a:r>
            <a:r>
              <a:rPr lang="de-DE" sz="1800" dirty="0">
                <a:latin typeface="Bahnschrift" panose="020B0502040204020203" pitchFamily="34" charset="0"/>
              </a:rPr>
              <a:t> Din oder nur A4</a:t>
            </a:r>
            <a:endParaRPr lang="de-DE" sz="1600" dirty="0">
              <a:latin typeface="Bahnschrift" panose="020B0502040204020203" pitchFamily="34" charset="0"/>
            </a:endParaRPr>
          </a:p>
        </p:txBody>
      </p:sp>
      <p:pic>
        <p:nvPicPr>
          <p:cNvPr id="5" name="Grafik 4" descr="Marketing">
            <a:extLst>
              <a:ext uri="{FF2B5EF4-FFF2-40B4-BE49-F238E27FC236}">
                <a16:creationId xmlns:a16="http://schemas.microsoft.com/office/drawing/2014/main" id="{520BAC0C-8A40-4EB5-BC05-BDCD0382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7554" y="367940"/>
            <a:ext cx="842554" cy="8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7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830</Words>
  <Application>Microsoft Office PowerPoint</Application>
  <PresentationFormat>Breitbild</PresentationFormat>
  <Paragraphs>133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Century Gothic</vt:lpstr>
      <vt:lpstr>Wingdings</vt:lpstr>
      <vt:lpstr>Wingdings 3</vt:lpstr>
      <vt:lpstr>Ion</vt:lpstr>
      <vt:lpstr>ABITUR KUNST</vt:lpstr>
      <vt:lpstr>ABITUR KUNST </vt:lpstr>
      <vt:lpstr>RECHTLICHE GRUNDLAGEN</vt:lpstr>
      <vt:lpstr>VORGABEN/ HINWEISE  ZUM ABITURENTWURF (Dokumente) </vt:lpstr>
      <vt:lpstr>ABLAUF DES ABITURS </vt:lpstr>
      <vt:lpstr>AUFGABENTYPEN</vt:lpstr>
      <vt:lpstr>PowerPoint-Präsentation</vt:lpstr>
      <vt:lpstr>PowerPoint-Präsentation</vt:lpstr>
      <vt:lpstr>TIPPS ZUR ERSTELLUNG/ HÄUFIGE FEHLERQUELLEN</vt:lpstr>
      <vt:lpstr>TIPPS ZUR ERSTELLUNG/ HÄUFIGE FEHLERQUELLEN</vt:lpstr>
      <vt:lpstr>GUTACHTEN </vt:lpstr>
      <vt:lpstr>Kollegialer Austausch in Gruppen</vt:lpstr>
      <vt:lpstr>Zusammenfassung im Plenum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ABITUR KUNST</dc:title>
  <dc:creator>Treffpunkt Heinrichstrasse</dc:creator>
  <cp:lastModifiedBy>Daniel Schmöcker</cp:lastModifiedBy>
  <cp:revision>33</cp:revision>
  <dcterms:created xsi:type="dcterms:W3CDTF">2018-11-16T21:42:00Z</dcterms:created>
  <dcterms:modified xsi:type="dcterms:W3CDTF">2019-09-28T09:14:58Z</dcterms:modified>
</cp:coreProperties>
</file>